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7"/>
  </p:notesMasterIdLst>
  <p:sldIdLst>
    <p:sldId id="256" r:id="rId2"/>
    <p:sldId id="257" r:id="rId3"/>
    <p:sldId id="285" r:id="rId4"/>
    <p:sldId id="273" r:id="rId5"/>
    <p:sldId id="274" r:id="rId6"/>
    <p:sldId id="275" r:id="rId7"/>
    <p:sldId id="276" r:id="rId8"/>
    <p:sldId id="278" r:id="rId9"/>
    <p:sldId id="279" r:id="rId10"/>
    <p:sldId id="283" r:id="rId11"/>
    <p:sldId id="280" r:id="rId12"/>
    <p:sldId id="282" r:id="rId13"/>
    <p:sldId id="284" r:id="rId14"/>
    <p:sldId id="281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89528" autoAdjust="0"/>
  </p:normalViewPr>
  <p:slideViewPr>
    <p:cSldViewPr snapToGrid="0">
      <p:cViewPr varScale="1">
        <p:scale>
          <a:sx n="100" d="100"/>
          <a:sy n="100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83A5F-1CED-46B0-9A81-58209F9D7937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B01B5-F3EB-4EF0-8AD0-25BE428B8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85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01B5-F3EB-4EF0-8AD0-25BE428B85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26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01B5-F3EB-4EF0-8AD0-25BE428B85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48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01B5-F3EB-4EF0-8AD0-25BE428B85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30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01B5-F3EB-4EF0-8AD0-25BE428B85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9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01B5-F3EB-4EF0-8AD0-25BE428B85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62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01B5-F3EB-4EF0-8AD0-25BE428B85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36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01B5-F3EB-4EF0-8AD0-25BE428B85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74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01B5-F3EB-4EF0-8AD0-25BE428B85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8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01B5-F3EB-4EF0-8AD0-25BE428B85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90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01B5-F3EB-4EF0-8AD0-25BE428B85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0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01B5-F3EB-4EF0-8AD0-25BE428B85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05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01B5-F3EB-4EF0-8AD0-25BE428B85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2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A2CF-19FF-45AB-AEF4-1A27613E9F5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746E-A3A8-4AC4-9450-865168E1804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11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A2CF-19FF-45AB-AEF4-1A27613E9F5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746E-A3A8-4AC4-9450-865168E18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7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A2CF-19FF-45AB-AEF4-1A27613E9F5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746E-A3A8-4AC4-9450-865168E18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13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A2CF-19FF-45AB-AEF4-1A27613E9F5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746E-A3A8-4AC4-9450-865168E18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8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A2CF-19FF-45AB-AEF4-1A27613E9F5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746E-A3A8-4AC4-9450-865168E1804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77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A2CF-19FF-45AB-AEF4-1A27613E9F5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746E-A3A8-4AC4-9450-865168E18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9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A2CF-19FF-45AB-AEF4-1A27613E9F5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746E-A3A8-4AC4-9450-865168E18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8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A2CF-19FF-45AB-AEF4-1A27613E9F5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746E-A3A8-4AC4-9450-865168E18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A2CF-19FF-45AB-AEF4-1A27613E9F5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746E-A3A8-4AC4-9450-865168E18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0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E12A2CF-19FF-45AB-AEF4-1A27613E9F5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BE746E-A3A8-4AC4-9450-865168E18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9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A2CF-19FF-45AB-AEF4-1A27613E9F5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E746E-A3A8-4AC4-9450-865168E18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5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E12A2CF-19FF-45AB-AEF4-1A27613E9F51}" type="datetimeFigureOut">
              <a:rPr lang="en-US" smtClean="0"/>
              <a:t>8/25/2015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6BE746E-A3A8-4AC4-9450-865168E1804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7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elc2.fmi.uni-plovdiv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2767" y="100703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Blended Learning in Software Engineering with SCORM 2004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383" y="4359919"/>
            <a:ext cx="9144000" cy="1655762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15</a:t>
            </a:r>
            <a:r>
              <a:rPr lang="en-US" b="1" baseline="30000" dirty="0"/>
              <a:t>th</a:t>
            </a:r>
            <a:r>
              <a:rPr lang="en-US" b="1" dirty="0"/>
              <a:t> workshop on “Software engineering education and reverse engineering”</a:t>
            </a:r>
          </a:p>
          <a:p>
            <a:r>
              <a:rPr lang="en-US" dirty="0" err="1"/>
              <a:t>Bohinj</a:t>
            </a:r>
            <a:r>
              <a:rPr lang="en-US" dirty="0"/>
              <a:t>, Slovenia</a:t>
            </a:r>
            <a:endParaRPr lang="ru-RU" dirty="0"/>
          </a:p>
          <a:p>
            <a:r>
              <a:rPr lang="en-US" dirty="0" smtClean="0"/>
              <a:t>25.08.2015</a:t>
            </a:r>
          </a:p>
          <a:p>
            <a:endParaRPr lang="en-US" dirty="0" smtClean="0"/>
          </a:p>
          <a:p>
            <a:r>
              <a:rPr lang="en-US" dirty="0" err="1" smtClean="0"/>
              <a:t>Asya</a:t>
            </a:r>
            <a:r>
              <a:rPr lang="en-US" dirty="0" smtClean="0"/>
              <a:t> </a:t>
            </a:r>
            <a:r>
              <a:rPr lang="en-US" dirty="0" err="1"/>
              <a:t>Stoyanova-Doycheva</a:t>
            </a:r>
            <a:r>
              <a:rPr lang="en-US" dirty="0"/>
              <a:t>, </a:t>
            </a:r>
            <a:r>
              <a:rPr lang="en-US" dirty="0" smtClean="0"/>
              <a:t>Emil </a:t>
            </a:r>
            <a:r>
              <a:rPr lang="en-US" dirty="0" err="1" smtClean="0"/>
              <a:t>Doychev</a:t>
            </a:r>
            <a:r>
              <a:rPr lang="en-US" dirty="0" smtClean="0"/>
              <a:t>, Stanimir </a:t>
            </a:r>
            <a:r>
              <a:rPr lang="en-US" dirty="0"/>
              <a:t>Stoyanov</a:t>
            </a:r>
          </a:p>
        </p:txBody>
      </p:sp>
    </p:spTree>
    <p:extLst>
      <p:ext uri="{BB962C8B-B14F-4D97-AF65-F5344CB8AC3E}">
        <p14:creationId xmlns:p14="http://schemas.microsoft.com/office/powerpoint/2010/main" val="29593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E-textbook in 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734" y="1845734"/>
            <a:ext cx="6929492" cy="441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use e-textbook in Software </a:t>
            </a:r>
            <a:r>
              <a:rPr lang="en-US" dirty="0"/>
              <a:t>Engineering</a:t>
            </a:r>
            <a:r>
              <a:rPr lang="en-US" dirty="0" smtClean="0"/>
              <a:t> education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SEMESTER WORK according to the education plan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We have  30 hours lectures – face to face education, we use JCSE lecture materials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20 hours exercises – UML examples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100 hours self-study –except referenced literature  </a:t>
            </a:r>
            <a:r>
              <a:rPr lang="en-US" b="1" dirty="0" smtClean="0">
                <a:solidFill>
                  <a:srgbClr val="FF0000"/>
                </a:solidFill>
              </a:rPr>
              <a:t>students have to pass the e-textbook in 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Feedback: students feedback, </a:t>
            </a:r>
            <a:r>
              <a:rPr lang="en-US" b="1" dirty="0" smtClean="0">
                <a:solidFill>
                  <a:srgbClr val="FF0000"/>
                </a:solidFill>
              </a:rPr>
              <a:t>SCORM feedback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EXAM – final points are sum of: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Exam in UML – practical exam;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Final test over the lecture materials;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Passing of the e-textbook give the students additional </a:t>
            </a:r>
            <a:r>
              <a:rPr lang="en-US" b="1" smtClean="0">
                <a:solidFill>
                  <a:srgbClr val="FF0000"/>
                </a:solidFill>
              </a:rPr>
              <a:t>points to the </a:t>
            </a:r>
            <a:r>
              <a:rPr lang="en-US" b="1" dirty="0" smtClean="0">
                <a:solidFill>
                  <a:srgbClr val="FF0000"/>
                </a:solidFill>
              </a:rPr>
              <a:t>final result.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0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" y="379476"/>
            <a:ext cx="10058400" cy="1450757"/>
          </a:xfrm>
        </p:spPr>
        <p:txBody>
          <a:bodyPr/>
          <a:lstStyle/>
          <a:p>
            <a:r>
              <a:rPr lang="en-US" dirty="0" smtClean="0"/>
              <a:t>SCORM Feedback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77393" y="363974"/>
            <a:ext cx="6017623" cy="592534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97280" y="1845734"/>
            <a:ext cx="47224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Students progress in e-textbook in real time</a:t>
            </a:r>
          </a:p>
          <a:p>
            <a:endParaRPr lang="bg-B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10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SCORM Feedback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870860"/>
              </p:ext>
            </p:extLst>
          </p:nvPr>
        </p:nvGraphicFramePr>
        <p:xfrm>
          <a:off x="310065" y="896984"/>
          <a:ext cx="4376235" cy="539012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013910"/>
                <a:gridCol w="2590800"/>
                <a:gridCol w="771525"/>
              </a:tblGrid>
              <a:tr h="26700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Stats for user with ID 234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ctr"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 err="1">
                          <a:effectLst/>
                        </a:rPr>
                        <a:t>Actrivity</a:t>
                      </a:r>
                      <a:r>
                        <a:rPr lang="en-GB" sz="900" b="1" u="none" strike="noStrike" dirty="0">
                          <a:effectLst/>
                        </a:rPr>
                        <a:t> ID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u="none" strike="noStrike" dirty="0">
                          <a:effectLst/>
                        </a:rPr>
                        <a:t>Title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u="none" strike="noStrike" dirty="0">
                          <a:effectLst/>
                        </a:rPr>
                        <a:t>Attempts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ACT-813274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 dirty="0" err="1">
                          <a:effectLst/>
                        </a:rPr>
                        <a:t>Прототипиране</a:t>
                      </a:r>
                      <a:endParaRPr lang="bg-BG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 dirty="0">
                          <a:effectLst/>
                        </a:rPr>
                        <a:t>1</a:t>
                      </a:r>
                      <a:endParaRPr lang="bg-BG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ACT-860078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Въведение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1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ACT-971339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Тест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1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ACT-259305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Въведение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1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ACT-848767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Речници от данни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1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ACT-687593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Въведение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1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ACT-867276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Правила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1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ACT-319886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Въведение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1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ACT-68501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Тест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1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ACT-979258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Sequence </a:t>
                      </a:r>
                      <a:r>
                        <a:rPr lang="bg-BG" sz="900" u="none" strike="noStrike">
                          <a:effectLst/>
                        </a:rPr>
                        <a:t>диаграми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1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ACT-828976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Collaboration </a:t>
                      </a:r>
                      <a:r>
                        <a:rPr lang="bg-BG" sz="900" u="none" strike="noStrike">
                          <a:effectLst/>
                        </a:rPr>
                        <a:t>диаграми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1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ACT-627485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Обща характеристика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1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ACT-683133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Спецификация на изискванията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1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ACT-701674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FPM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1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ACT-256247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Други модели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1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ACT-93136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Осн. принципи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1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23420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ACT-402361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Речници от данни и усъвършенстване на данните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1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ACT-294616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Тест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1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ACT-320917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ERD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2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ACT-864274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Тест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2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ACT-Introduction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Въведение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3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ACT-540318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Cleanroom engineering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3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ACT-155499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Спирален модел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3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ACT-132900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Фонтанен модел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3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ACT-149332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Тест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3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ACT-132198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V- </a:t>
                      </a:r>
                      <a:r>
                        <a:rPr lang="bg-BG" sz="900" u="none" strike="noStrike">
                          <a:effectLst/>
                        </a:rPr>
                        <a:t>модел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4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ACT-223897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Тест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4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ACT-983256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Въведение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4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ACT-726476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Тест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4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ACT-737424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Итеративен модел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6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ACT-255427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Тест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8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ACT-271201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COCOMO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9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ACT-998208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Модели на СП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10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ACT-823647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Тест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>
                          <a:effectLst/>
                        </a:rPr>
                        <a:t>25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  <a:tr h="118668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ACT-889116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Водопаден модел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bg-BG" sz="900" u="none" strike="noStrike" dirty="0">
                          <a:effectLst/>
                        </a:rPr>
                        <a:t>27</a:t>
                      </a:r>
                      <a:endParaRPr lang="bg-BG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9" marR="5149" marT="5149" marB="0" anchor="b"/>
                </a:tc>
              </a:tr>
            </a:tbl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20243"/>
              </p:ext>
            </p:extLst>
          </p:nvPr>
        </p:nvGraphicFramePr>
        <p:xfrm>
          <a:off x="5405833" y="124679"/>
          <a:ext cx="6147992" cy="6386912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876299"/>
                <a:gridCol w="2445966"/>
                <a:gridCol w="615999"/>
                <a:gridCol w="1007107"/>
                <a:gridCol w="1202621"/>
              </a:tblGrid>
              <a:tr h="13915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 Statistics for All Users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</a:rPr>
                        <a:t>Activity ID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</a:rPr>
                        <a:t>Title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effectLst/>
                        </a:rPr>
                        <a:t>Attempts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effectLst/>
                        </a:rPr>
                        <a:t>Users</a:t>
                      </a:r>
                      <a:r>
                        <a:rPr lang="en-US" sz="1000" b="1" u="none" strike="noStrike" baseline="0" dirty="0" smtClean="0">
                          <a:effectLst/>
                        </a:rPr>
                        <a:t> Attempted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Average </a:t>
                      </a:r>
                      <a:r>
                        <a:rPr lang="en-US" sz="1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Attempts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ACT-405926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Многослойни архитектури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1,4462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ACT-319886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Въведение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1,4673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ACT-53607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Системни тестове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176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1,479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ACT-80387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Влияещи фактори в/у СА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1,5547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ACT-470479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Activity </a:t>
                      </a:r>
                      <a:r>
                        <a:rPr lang="bg-BG" sz="900" u="none" strike="noStrike">
                          <a:effectLst/>
                        </a:rPr>
                        <a:t>диаграми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1,5733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ACT-307755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Интегр. тестове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1,5798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ACT-509617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Валид. тестове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1,5893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ACT-979258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Sequence </a:t>
                      </a:r>
                      <a:r>
                        <a:rPr lang="bg-BG" sz="900" u="none" strike="noStrike">
                          <a:effectLst/>
                        </a:rPr>
                        <a:t>диаграми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1,6014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ACT-156169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Валидационни тестове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1,625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ACT-763070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Динамичен модел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ACT-431728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Статичен модел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1,7655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ACT-241207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Дърво на решенията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1,7829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ACT-673369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Общ преглед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1,7838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ACT-186866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Пример за спецификация на изискванията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1,7953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ACT-130755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Use case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1,8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ACT-487185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Таблица на решенията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270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ACT-687593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Въведение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1,8663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ACT-808281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Крайни автомати(</a:t>
                      </a:r>
                      <a:r>
                        <a:rPr lang="en-US" sz="900" u="none" strike="noStrike">
                          <a:effectLst/>
                        </a:rPr>
                        <a:t>State transition)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1,8675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ACT-259305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Въведение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1,8762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ACT-519927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Обща характеристика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1,8791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ACT-867276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Правила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1,8795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ACT-50435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Структурни диаграми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1,9209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ACT-613241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Проект на разработката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135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1,9481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1496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ACT-411436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Проект на архитектурата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1,9489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ACT-828976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Collaboration </a:t>
                      </a:r>
                      <a:r>
                        <a:rPr lang="bg-BG" sz="900" u="none" strike="noStrike">
                          <a:effectLst/>
                        </a:rPr>
                        <a:t>диаграми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150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1,96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ACT-90810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Обща характеристика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1,9632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ACT-291771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Модел на продукта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1,992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ACT-590636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Качество на СА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1,9926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ACT-732699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Софтуерна архитектура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1,993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ACT-614991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Речник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2,0076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ACT-701674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FPM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2,0134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ACT-86344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Миниспецификации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2,0138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ACT-338073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Тест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3,9613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ACT-971339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Тест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4,0985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ACT-683133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Спецификация на изискванията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4,3356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ACT-402361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effectLst/>
                        </a:rPr>
                        <a:t>Речници от данни и усъвършенстване на данните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676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4,4183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ACT-864274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Тест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5,2234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ACT-294616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Тест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1188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6,1554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ACT-737424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Итеративен модел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6,9179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ACT-889116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Водопаден модел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1655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7,3884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ACT-998208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Модели на СП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1801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7,5992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  <a:tr h="1391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ACT-823647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bg-BG" sz="900" u="none" strike="noStrike">
                          <a:effectLst/>
                        </a:rPr>
                        <a:t>Тест</a:t>
                      </a:r>
                      <a:endParaRPr lang="bg-BG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3122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13,3419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8" marR="6958" marT="695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7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The e-textbook is very useful for students and for lecturers;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The additional points that gives the e-textbook to final exam motivate the students to read it;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The SCORM  feedback: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is a good way to track the student progress at any time of the semester;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helps the lecturer to evaluate the quality of the e-content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SCORM increases the personalization of the learning process.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2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pic>
        <p:nvPicPr>
          <p:cNvPr id="1026" name="Picture 2" descr="Lo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146" y="3094080"/>
            <a:ext cx="4019602" cy="105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21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168" y="286603"/>
            <a:ext cx="10422512" cy="1450757"/>
          </a:xfrm>
        </p:spPr>
        <p:txBody>
          <a:bodyPr/>
          <a:lstStyle/>
          <a:p>
            <a:pPr algn="ctr"/>
            <a:r>
              <a:rPr lang="en-US" dirty="0" smtClean="0"/>
              <a:t>Development of e-content in SCORM 2004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Software Engineering e-textbook in SCORM2004</a:t>
            </a:r>
            <a:endParaRPr lang="bg-BG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://delc2.fmi.uni-plovdiv.net</a:t>
            </a:r>
            <a:r>
              <a:rPr lang="en-US" dirty="0" smtClean="0">
                <a:hlinkClick r:id="rId3"/>
              </a:rPr>
              <a:t>/</a:t>
            </a:r>
            <a:endParaRPr lang="bg-BG" dirty="0" smtClean="0"/>
          </a:p>
          <a:p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13321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of SCORM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1" y="1845734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Creating </a:t>
            </a:r>
            <a:r>
              <a:rPr lang="en-US" dirty="0"/>
              <a:t>of small and reusable components – </a:t>
            </a:r>
            <a:r>
              <a:rPr lang="en-US" b="1" dirty="0" smtClean="0"/>
              <a:t>SCOs: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/>
              <a:t> </a:t>
            </a:r>
            <a:r>
              <a:rPr lang="en-US" dirty="0" smtClean="0"/>
              <a:t>they </a:t>
            </a:r>
            <a:r>
              <a:rPr lang="en-US" dirty="0"/>
              <a:t>contain </a:t>
            </a:r>
            <a:r>
              <a:rPr lang="en-US" b="1" dirty="0"/>
              <a:t>assets </a:t>
            </a:r>
            <a:r>
              <a:rPr lang="en-US" dirty="0"/>
              <a:t>(text, picture, animation, diagram and so on</a:t>
            </a:r>
            <a:r>
              <a:rPr lang="en-US" dirty="0" smtClean="0"/>
              <a:t>)</a:t>
            </a:r>
            <a:r>
              <a:rPr lang="en-US" b="1" dirty="0" smtClean="0"/>
              <a:t>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are the smallest units that can communicate with and managed by the LMS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Organization </a:t>
            </a:r>
            <a:r>
              <a:rPr lang="en-US" dirty="0"/>
              <a:t>of SCOs in bigger components named </a:t>
            </a:r>
            <a:r>
              <a:rPr lang="en-US" b="1" dirty="0"/>
              <a:t>Aggregations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Defining </a:t>
            </a:r>
            <a:r>
              <a:rPr lang="en-US" b="1" dirty="0"/>
              <a:t>sequencing</a:t>
            </a:r>
            <a:r>
              <a:rPr lang="en-US" dirty="0"/>
              <a:t> </a:t>
            </a:r>
            <a:r>
              <a:rPr lang="en-US" b="1" dirty="0"/>
              <a:t>and navigation </a:t>
            </a:r>
            <a:r>
              <a:rPr lang="en-US" dirty="0"/>
              <a:t>between different components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  <a:p>
            <a:r>
              <a:rPr lang="en-US" dirty="0" smtClean="0"/>
              <a:t>1. Designing </a:t>
            </a:r>
            <a:r>
              <a:rPr lang="en-US" dirty="0"/>
              <a:t>e-textbook in SCORM format;</a:t>
            </a:r>
          </a:p>
          <a:p>
            <a:r>
              <a:rPr lang="en-US" dirty="0" smtClean="0"/>
              <a:t>2. Designing </a:t>
            </a:r>
            <a:r>
              <a:rPr lang="en-US" dirty="0"/>
              <a:t>and realization of the e-textbook in SCORM editor;</a:t>
            </a:r>
          </a:p>
          <a:p>
            <a:r>
              <a:rPr lang="en-US" dirty="0" smtClean="0"/>
              <a:t>3. Implementation </a:t>
            </a:r>
            <a:r>
              <a:rPr lang="en-US" dirty="0"/>
              <a:t>of the control tests;</a:t>
            </a:r>
          </a:p>
          <a:p>
            <a:r>
              <a:rPr lang="en-US" dirty="0" smtClean="0"/>
              <a:t>4. Testing </a:t>
            </a:r>
            <a:r>
              <a:rPr lang="en-US" dirty="0"/>
              <a:t>the e-textbook in our SCORM player in </a:t>
            </a:r>
            <a:r>
              <a:rPr lang="en-US" dirty="0" err="1"/>
              <a:t>DeLC</a:t>
            </a:r>
            <a:endParaRPr lang="bg-B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the SE </a:t>
            </a:r>
            <a:r>
              <a:rPr lang="en-US" dirty="0" smtClean="0"/>
              <a:t>e-textbook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147" y="1590988"/>
            <a:ext cx="4668801" cy="466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421" y="1497872"/>
            <a:ext cx="6815125" cy="475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1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scheme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0" y="2019258"/>
            <a:ext cx="536809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875" y="1798372"/>
            <a:ext cx="504987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2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8440" y="1892759"/>
            <a:ext cx="3389960" cy="3888457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51" y="2411743"/>
            <a:ext cx="3456384" cy="348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23" y="1998822"/>
            <a:ext cx="2438400" cy="6477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34350" y="311316"/>
            <a:ext cx="10058400" cy="1450757"/>
          </a:xfrm>
        </p:spPr>
        <p:txBody>
          <a:bodyPr/>
          <a:lstStyle/>
          <a:p>
            <a:r>
              <a:rPr lang="en-US" dirty="0"/>
              <a:t>Design and realization of the e-textbook in SCORM editor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096" y="3203571"/>
            <a:ext cx="27899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e-learning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Execution order of the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resource files associated with e-learning components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335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Trident  </a:t>
            </a:r>
            <a:r>
              <a:rPr lang="en-US" dirty="0"/>
              <a:t>IDE 2.0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HTML5</a:t>
            </a:r>
            <a:r>
              <a:rPr lang="en-US" dirty="0"/>
              <a:t>, CSS3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XML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JavaScript</a:t>
            </a:r>
            <a:r>
              <a:rPr lang="en-US" dirty="0"/>
              <a:t>, Bootstrap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DeLC</a:t>
            </a:r>
            <a:r>
              <a:rPr lang="en-US" dirty="0" smtClean="0"/>
              <a:t> </a:t>
            </a:r>
            <a:r>
              <a:rPr lang="en-US" dirty="0"/>
              <a:t>SCORM Player</a:t>
            </a:r>
          </a:p>
          <a:p>
            <a:endParaRPr lang="bg-B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E-textbook in 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95339" y="1963138"/>
            <a:ext cx="806228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2206</TotalTime>
  <Words>816</Words>
  <Application>Microsoft Office PowerPoint</Application>
  <PresentationFormat>Widescreen</PresentationFormat>
  <Paragraphs>399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Retrospect</vt:lpstr>
      <vt:lpstr>Blended Learning in Software Engineering with SCORM 2004</vt:lpstr>
      <vt:lpstr>Development of e-content in SCORM 2004</vt:lpstr>
      <vt:lpstr>Concepts of SCORM</vt:lpstr>
      <vt:lpstr>Development process</vt:lpstr>
      <vt:lpstr>Structure of the SE e-textbook </vt:lpstr>
      <vt:lpstr>Navigation scheme</vt:lpstr>
      <vt:lpstr>Design and realization of the e-textbook in SCORM editor</vt:lpstr>
      <vt:lpstr>Implementation Tools</vt:lpstr>
      <vt:lpstr>E-textbook in SE</vt:lpstr>
      <vt:lpstr>E-textbook in SE</vt:lpstr>
      <vt:lpstr>How we use e-textbook in Software Engineering education </vt:lpstr>
      <vt:lpstr>SCORM Feedback</vt:lpstr>
      <vt:lpstr>SCORM Feedback</vt:lpstr>
      <vt:lpstr>CONCLUSIONS 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Относно обучението по софтуерни технологии</dc:title>
  <dc:creator>Ася Стоянова</dc:creator>
  <cp:lastModifiedBy>Емил Дойчев</cp:lastModifiedBy>
  <cp:revision>53</cp:revision>
  <dcterms:created xsi:type="dcterms:W3CDTF">2015-03-06T15:00:02Z</dcterms:created>
  <dcterms:modified xsi:type="dcterms:W3CDTF">2015-08-25T12:05:23Z</dcterms:modified>
</cp:coreProperties>
</file>